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 Slab"/>
      <p:regular r:id="rId31"/>
      <p:bold r:id="rId32"/>
    </p:embeddedFont>
    <p:embeddedFont>
      <p:font typeface="Roboto"/>
      <p:regular r:id="rId33"/>
      <p:bold r:id="rId34"/>
      <p:italic r:id="rId35"/>
      <p:boldItalic r:id="rId36"/>
    </p:embeddedFont>
    <p:embeddedFont>
      <p:font typeface="Playfair Display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lab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font" Target="fonts/RobotoSlab-bold.fntdata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37" Type="http://schemas.openxmlformats.org/officeDocument/2006/relationships/font" Target="fonts/PlayfairDisplay-regular.fntdata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39" Type="http://schemas.openxmlformats.org/officeDocument/2006/relationships/font" Target="fonts/PlayfairDisplay-italic.fntdata"/><Relationship Id="rId16" Type="http://schemas.openxmlformats.org/officeDocument/2006/relationships/slide" Target="slides/slide11.xml"/><Relationship Id="rId38" Type="http://schemas.openxmlformats.org/officeDocument/2006/relationships/font" Target="fonts/PlayfairDisplay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b3e0b2e5e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b3e0b2e5e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b3e0b2e5e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b3e0b2e5e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b3e0b2e5e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b3e0b2e5e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b3e0b2e5e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b3e0b2e5e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b3e0b2e5e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b3e0b2e5e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b3e0b2e5e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b3e0b2e5e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b3e0b2e5e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b3e0b2e5e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b3e0b2e5e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b3e0b2e5e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b3e0b2e5e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b3e0b2e5e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b3e0b2e5e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b3e0b2e5e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b3e0b2e5e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b3e0b2e5e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b3e0b2e5e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b3e0b2e5e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b3e0b2e5e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b3e0b2e5e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b3e0b2e5e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b3e0b2e5e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b3e0b2e5e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b3e0b2e5e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b3e0b2e5e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b3e0b2e5e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b3e0b2e5e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b3e0b2e5e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b3e0b2e5e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b3e0b2e5e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b3e0b2e5e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b3e0b2e5e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b3e0b2e5e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b3e0b2e5e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b3e0b2e5e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b3e0b2e5e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b3e0b2e5e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b3e0b2e5e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b3e0b2e5e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b3e0b2e5e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b3e0b2e5e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b3e0b2e5e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Times New Roman"/>
                <a:ea typeface="Times New Roman"/>
                <a:cs typeface="Times New Roman"/>
                <a:sym typeface="Times New Roman"/>
              </a:rPr>
              <a:t>Summarizing Tolkien's Silmarillion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Eric Wooten		MIT 2023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Dagor-nuin Giliath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87900" y="123567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Feänor arrives in Arda, destroys an initial party of orcs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Pursuing the routed orcs, Feänor is struck down by the balrogs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remaining Feänorians pause to regroup until Fingolfin arrives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Valar create the Sun and the Moon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2526" y="2571750"/>
            <a:ext cx="3038949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Dagor Aglareb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Maedhros captured by Morgoth, rescued </a:t>
            </a:r>
            <a:br>
              <a:rPr lang="en"/>
            </a:br>
            <a:r>
              <a:rPr lang="en"/>
              <a:t>by Fingon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Maedhros relinquishes the kingship </a:t>
            </a:r>
            <a:br>
              <a:rPr lang="en"/>
            </a:br>
            <a:r>
              <a:rPr lang="en"/>
              <a:t>to Fingolfin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Noldor eradicate an army of Morgoth </a:t>
            </a:r>
            <a:br>
              <a:rPr lang="en"/>
            </a:br>
            <a:r>
              <a:rPr lang="en"/>
              <a:t>and establish the Siege of Angband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~400 years of near total peace while </a:t>
            </a:r>
            <a:br>
              <a:rPr lang="en"/>
            </a:br>
            <a:r>
              <a:rPr lang="en"/>
              <a:t>Morgoth plots anew</a:t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0357" y="0"/>
            <a:ext cx="346363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Elven Realms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Thingol remains in isolation in Doriath, but grants lands to the Noldor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Fingolfin rules the Noldor as High King from Hithlum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Finrod establishes Nargothrond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Turgon establishes Nevrast, then Gondolin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Sons of Feänor occupy East Beleriand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Círdan establishes the Havens of Sirion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three houses of Men enter Beleriand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238125"/>
            <a:ext cx="7010400" cy="46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Dagor Bragollach</a:t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0" y="14292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Morgoth releases rivers of fire and the dragon </a:t>
            </a:r>
            <a:br>
              <a:rPr lang="en"/>
            </a:br>
            <a:r>
              <a:rPr lang="en"/>
              <a:t>Glaurung against the besieging Noldor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Noldor present annihilated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Morgoth free to raid and harry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Fingolfin challenges Morgoth to single combat</a:t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8793" y="0"/>
            <a:ext cx="298521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Beren and Luthien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03175" y="13687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Beren and Luthien meet in the woods and fall in love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Thingol considers Beren unworthy of his daughter, </a:t>
            </a:r>
            <a:br>
              <a:rPr lang="en"/>
            </a:br>
            <a:r>
              <a:rPr lang="en"/>
              <a:t>issues a challenge to retrieve a Silmaril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Beren accepts and, with the aid of Finrod, Luthien, </a:t>
            </a:r>
            <a:br>
              <a:rPr lang="en"/>
            </a:br>
            <a:r>
              <a:rPr lang="en"/>
              <a:t>and the hound Huor, obtains one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Before returning, the wolf Carcharoth devours </a:t>
            </a:r>
            <a:br>
              <a:rPr lang="en"/>
            </a:br>
            <a:r>
              <a:rPr lang="en"/>
              <a:t>the Silmaril and Berens hand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Thingol accepts Beren and leads a hunt </a:t>
            </a:r>
            <a:br>
              <a:rPr lang="en"/>
            </a:br>
            <a:r>
              <a:rPr lang="en"/>
              <a:t>for Carcharoth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Beren and Luthien die, then return</a:t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550" y="0"/>
            <a:ext cx="29624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 in Gondolin</a:t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Maeglin arrives in Gondolin, falls in love with </a:t>
            </a:r>
            <a:br>
              <a:rPr lang="en"/>
            </a:br>
            <a:r>
              <a:rPr lang="en"/>
              <a:t>the king’s daughter Idril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Húrin</a:t>
            </a:r>
            <a:r>
              <a:rPr lang="en"/>
              <a:t> and Huor separated in battle and </a:t>
            </a:r>
            <a:br>
              <a:rPr lang="en"/>
            </a:br>
            <a:r>
              <a:rPr lang="en"/>
              <a:t>brought to Gondolin by the Eagles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Turgon befriends them, allows them to </a:t>
            </a:r>
            <a:br>
              <a:rPr lang="en"/>
            </a:br>
            <a:r>
              <a:rPr lang="en"/>
              <a:t>leave after a year</a:t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8193" y="0"/>
            <a:ext cx="324581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Nirnaeth Arnoediad</a:t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Fingon, the Sons of Feänor, Dwarves, and Men </a:t>
            </a:r>
            <a:br>
              <a:rPr lang="en"/>
            </a:br>
            <a:r>
              <a:rPr lang="en"/>
              <a:t>march against Angband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Nargothrond and Doriath take no part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Turgon marches with ten thousand Elves from </a:t>
            </a:r>
            <a:br>
              <a:rPr lang="en"/>
            </a:br>
            <a:r>
              <a:rPr lang="en"/>
              <a:t>Gondolin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Treachery from one of the tribes of Men turns </a:t>
            </a:r>
            <a:br>
              <a:rPr lang="en"/>
            </a:br>
            <a:r>
              <a:rPr lang="en"/>
              <a:t>near victory to catastrophic defeat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Fingon killed, </a:t>
            </a:r>
            <a:r>
              <a:rPr lang="en"/>
              <a:t>Húrin</a:t>
            </a:r>
            <a:r>
              <a:rPr lang="en"/>
              <a:t> captured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Hithlum overrun</a:t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1850" y="1013551"/>
            <a:ext cx="3392150" cy="412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Túrin</a:t>
            </a:r>
            <a:r>
              <a:rPr lang="en"/>
              <a:t> Turambar</a:t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the Nirnaeth, </a:t>
            </a:r>
            <a:r>
              <a:rPr lang="en"/>
              <a:t>Túrin</a:t>
            </a:r>
            <a:r>
              <a:rPr lang="en"/>
              <a:t> sent to Doriath.  Thingol raises him as an adopted 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Túrin</a:t>
            </a:r>
            <a:r>
              <a:rPr lang="en"/>
              <a:t> leaves Doriath and joins a band of outlaws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Túrin</a:t>
            </a:r>
            <a:r>
              <a:rPr lang="en"/>
              <a:t> betrayed and enters Nargothrond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Túrin</a:t>
            </a:r>
            <a:r>
              <a:rPr lang="en"/>
              <a:t>’s counsel leads to the sack of Nargothrond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Túrin</a:t>
            </a:r>
            <a:r>
              <a:rPr lang="en"/>
              <a:t> settles in Brethil and marries Niníel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Túrin</a:t>
            </a:r>
            <a:r>
              <a:rPr lang="en"/>
              <a:t> kills Glaurung, then himself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Niníel kills herself</a:t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9294" y="2571740"/>
            <a:ext cx="3214701" cy="2571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1"/>
          <p:cNvSpPr txBox="1"/>
          <p:nvPr>
            <p:ph type="title"/>
          </p:nvPr>
        </p:nvSpPr>
        <p:spPr>
          <a:xfrm>
            <a:off x="4056300" y="155500"/>
            <a:ext cx="10314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Tuor</a:t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3429000" y="917350"/>
            <a:ext cx="2632500" cy="36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Cousin of </a:t>
            </a:r>
            <a:r>
              <a:rPr lang="en"/>
              <a:t>Túrin</a:t>
            </a:r>
            <a:r>
              <a:rPr lang="en"/>
              <a:t>, Tuor escapes misfortune </a:t>
            </a:r>
            <a:br>
              <a:rPr lang="en"/>
            </a:br>
            <a:r>
              <a:rPr lang="en"/>
              <a:t>with help from Ulmo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Ulmo guides Tuor to Gondolin, where </a:t>
            </a:r>
            <a:br>
              <a:rPr lang="en"/>
            </a:br>
            <a:r>
              <a:rPr lang="en"/>
              <a:t>Turgon accepts him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Tuor and Idril fall in love and marry</a:t>
            </a: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1342" y="0"/>
            <a:ext cx="308266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 to Cover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Time before the Elves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Awakening of the Elves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Journey to Aman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Feänor </a:t>
            </a:r>
            <a:r>
              <a:rPr lang="en"/>
              <a:t>and the Silmarils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Melkor and the Flight of the Noldor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Noldorin Kingdoms and Doriath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Great Battles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Beren and Luthien, Turambar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Fall of the Elven Kingdoms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Eärendil</a:t>
            </a:r>
            <a:r>
              <a:rPr lang="en"/>
              <a:t> and the War of Wrath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Fall of Doriath</a:t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291075" y="12719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Húrin</a:t>
            </a:r>
            <a:r>
              <a:rPr lang="en"/>
              <a:t> released from Angband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Húrin</a:t>
            </a:r>
            <a:r>
              <a:rPr lang="en"/>
              <a:t> reveals Gondolin and brings the Nauglamir to Thingol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Thingol has dwarves set the Silmaril in the Nauglamir; they kill him for 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Dwarves sack Menegroth, Beren later defeats their army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Beren’s son Dior restores Doriath, wears the Silmaril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Sons of Feänor destroy Doriath, Elwing escapes with the Silmaril</a:t>
            </a: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888" y="3289426"/>
            <a:ext cx="3666225" cy="18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2974650" y="94950"/>
            <a:ext cx="31983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of Gondolin</a:t>
            </a:r>
            <a:endParaRPr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2974650" y="781050"/>
            <a:ext cx="3198300" cy="43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Morgoth learns the general location of the city from </a:t>
            </a:r>
            <a:r>
              <a:rPr lang="en"/>
              <a:t>Húrin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Morgoth captures Maeglin, who betrays the </a:t>
            </a:r>
            <a:br>
              <a:rPr lang="en"/>
            </a:br>
            <a:r>
              <a:rPr lang="en"/>
              <a:t>secret paths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Morgoth invades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Tuor kills Maeglin and leads a group of </a:t>
            </a:r>
            <a:br>
              <a:rPr lang="en"/>
            </a:br>
            <a:r>
              <a:rPr lang="en"/>
              <a:t>survivors through a secret pass to safety in Sirion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957" y="0"/>
            <a:ext cx="297103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" y="0"/>
            <a:ext cx="297465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Eärendil</a:t>
            </a:r>
            <a:r>
              <a:rPr lang="en"/>
              <a:t> and the Valar</a:t>
            </a:r>
            <a:endParaRPr/>
          </a:p>
        </p:txBody>
      </p:sp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387900" y="13203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Eärendil</a:t>
            </a:r>
            <a:r>
              <a:rPr lang="en"/>
              <a:t> and Elwing have twins, Elros and Elrond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Eärendil</a:t>
            </a:r>
            <a:r>
              <a:rPr lang="en"/>
              <a:t> sails, seeking Valinor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remaining Sons of Feänor destroy </a:t>
            </a:r>
            <a:br>
              <a:rPr lang="en"/>
            </a:br>
            <a:r>
              <a:rPr lang="en"/>
              <a:t>the Havens of Sirion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Elwing flees with the Silmaril into the sea,</a:t>
            </a:r>
            <a:br>
              <a:rPr lang="en"/>
            </a:br>
            <a:r>
              <a:rPr lang="en"/>
              <a:t>Ulmo aids her to reach </a:t>
            </a:r>
            <a:r>
              <a:rPr lang="en"/>
              <a:t>Eärendil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Eärendil</a:t>
            </a:r>
            <a:r>
              <a:rPr lang="en"/>
              <a:t> reaches Valinor and pleads</a:t>
            </a:r>
            <a:br>
              <a:rPr lang="en"/>
            </a:br>
            <a:r>
              <a:rPr lang="en"/>
              <a:t> for the aid of the Valar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Valar accept and march against Morgoth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Eärendil</a:t>
            </a:r>
            <a:r>
              <a:rPr lang="en"/>
              <a:t> tasked to sail the skies with the </a:t>
            </a:r>
            <a:br>
              <a:rPr lang="en"/>
            </a:br>
            <a:r>
              <a:rPr lang="en"/>
              <a:t>Silmaril as a star of hope</a:t>
            </a:r>
            <a:endParaRPr/>
          </a:p>
        </p:txBody>
      </p:sp>
      <p:pic>
        <p:nvPicPr>
          <p:cNvPr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9911" y="0"/>
            <a:ext cx="307407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War of Wrath</a:t>
            </a:r>
            <a:endParaRPr/>
          </a:p>
        </p:txBody>
      </p:sp>
      <p:sp>
        <p:nvSpPr>
          <p:cNvPr id="211" name="Google Shape;211;p3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host of the Valar destroy Angband and capture Morgoth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Eärendil slays the dragon Ancalagon with his ship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Balrogs killed or scattered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Sauron put to hiding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other two Silmarils seized by the host of the Valar, then stolen by the last two Sons of Feänor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of the surviving Elves return to Valinor, Galadriel and Gil-galad lead those who remain in Arda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Beleriand ruined and sunk in the war</a:t>
            </a:r>
            <a:endParaRPr/>
          </a:p>
        </p:txBody>
      </p:sp>
      <p:pic>
        <p:nvPicPr>
          <p:cNvPr id="212" name="Google Shape;2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7825" y="0"/>
            <a:ext cx="1976175" cy="27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Fate of the Silmarils</a:t>
            </a:r>
            <a:endParaRPr/>
          </a:p>
        </p:txBody>
      </p:sp>
      <p:sp>
        <p:nvSpPr>
          <p:cNvPr id="218" name="Google Shape;218;p3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Eärendil bears one across the skies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Maedhros throws his and himself into a chasm opened in the ruin of Beleriand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Maglor throws his into the sea </a:t>
            </a:r>
            <a:endParaRPr/>
          </a:p>
        </p:txBody>
      </p:sp>
      <p:pic>
        <p:nvPicPr>
          <p:cNvPr id="219" name="Google Shape;21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8826" y="2418050"/>
            <a:ext cx="3805176" cy="272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Credit</a:t>
            </a:r>
            <a:endParaRPr/>
          </a:p>
        </p:txBody>
      </p:sp>
      <p:sp>
        <p:nvSpPr>
          <p:cNvPr id="225" name="Google Shape;225;p3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images either from Alan Lee, Karen Fonstad, </a:t>
            </a:r>
            <a:br>
              <a:rPr lang="en"/>
            </a:br>
            <a:r>
              <a:rPr lang="en"/>
              <a:t>or Jenny Dolfen</a:t>
            </a:r>
            <a:endParaRPr/>
          </a:p>
        </p:txBody>
      </p:sp>
      <p:pic>
        <p:nvPicPr>
          <p:cNvPr id="226" name="Google Shape;2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3595" y="0"/>
            <a:ext cx="301040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before the Elves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Ainur create the world in the Ainulindale.  The mightiest, Melkor, sows discord in the music and rebels against the creator Eru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Valar and many Maiar enter the world, along with Melkor’s faction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Melkor builds Utumno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Valar isolate Aman from Arda via the Pelori and create the Two Trees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Awakening of the Elves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144 Elves awake in Cuiviénen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Melkor abducts some of the Elves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Oromë discovers the Elves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Valar destroy Utumno and imprison Melkor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Oromë invites the Elves to Aman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Journey to Aman (Valinor)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Elves send three ambassadors to learn about Valinor--Finwë, Ingwë, and Olwë (Thingol)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Elves accept the summons--the Noldor, the Vanyar, and the Teleri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The Teleri split several times along the journey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Olwë lost in the woods with Melian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</a:t>
            </a:r>
            <a:r>
              <a:rPr lang="en"/>
              <a:t>e remaining journeyers arrive in Valinor and learn from the Ainur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Feanor and the Silmarils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61150" y="15019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Noldorin King Finwë bears a son, Feänor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Feänor</a:t>
            </a:r>
            <a:r>
              <a:rPr lang="en"/>
              <a:t> is the uber-elf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Feänor creates th</a:t>
            </a:r>
            <a:r>
              <a:rPr lang="en"/>
              <a:t>e Silmaril jewels from the light of the Trees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Feänor is banished to Formenos after</a:t>
            </a:r>
            <a:br>
              <a:rPr lang="en"/>
            </a:br>
            <a:r>
              <a:rPr lang="en"/>
              <a:t>drawing a blade against his brother </a:t>
            </a:r>
            <a:br>
              <a:rPr lang="en"/>
            </a:br>
            <a:r>
              <a:rPr lang="en"/>
              <a:t>Fingolfin, Finwë follows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Feänor returns to reconcile with Fingolfin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782" y="2571750"/>
            <a:ext cx="3889218" cy="25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Melkor becomes Morgoth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87900" y="1489825"/>
            <a:ext cx="5166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long years, Melkor feigns rehabilitation and is released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Melkor sows distrust among the Elves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Melkor allies with Ungoliant and kills the Trees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Fleeing Valinor for Arda, Melkor kills Finwë and steals the Silmarils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Feänor names him Morgoth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Morgoth occupies Angband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4706" y="0"/>
            <a:ext cx="358928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Flight of the Noldor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242675" y="11441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Feänor and his seven sons swear the Oath of Feänor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greater part of the Noldor </a:t>
            </a:r>
            <a:br>
              <a:rPr lang="en"/>
            </a:br>
            <a:r>
              <a:rPr lang="en"/>
              <a:t>resolve to retake the Silmarils by </a:t>
            </a:r>
            <a:br>
              <a:rPr lang="en"/>
            </a:br>
            <a:r>
              <a:rPr lang="en"/>
              <a:t>force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Feänor leads a group to the </a:t>
            </a:r>
            <a:br>
              <a:rPr lang="en"/>
            </a:br>
            <a:r>
              <a:rPr lang="en"/>
              <a:t>Teleri, and commits the </a:t>
            </a:r>
            <a:br>
              <a:rPr lang="en"/>
            </a:br>
            <a:r>
              <a:rPr lang="en"/>
              <a:t>First Kinslaying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Doom of Mandos curses </a:t>
            </a:r>
            <a:br>
              <a:rPr lang="en"/>
            </a:br>
            <a:r>
              <a:rPr lang="en"/>
              <a:t>the Noldor to ruin and </a:t>
            </a:r>
            <a:br>
              <a:rPr lang="en"/>
            </a:br>
            <a:r>
              <a:rPr lang="en"/>
              <a:t>isolation from the Valar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Fingolfin leads the remaining </a:t>
            </a:r>
            <a:br>
              <a:rPr lang="en"/>
            </a:br>
            <a:r>
              <a:rPr lang="en"/>
              <a:t>Noldor across the Helcaraxë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6700" y="1631400"/>
            <a:ext cx="5017300" cy="35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Great Battles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First Battle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Dagor-nuin-Giliath (Battle-under-Stars)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Dagor Aglareb (Glorious Battle)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Dagor Bragollach (Battle of the Sudden Flame)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Nirnaeth Arnoediad (Battle of Unnumbered Tears)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